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3" d="100"/>
          <a:sy n="23" d="100"/>
        </p:scale>
        <p:origin x="12"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802196"/>
            <a:ext cx="15881521" cy="795204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9216995" y="1029055"/>
            <a:ext cx="23501940" cy="2800767"/>
          </a:xfrm>
          <a:prstGeom prst="rect">
            <a:avLst/>
          </a:prstGeom>
          <a:noFill/>
        </p:spPr>
        <p:txBody>
          <a:bodyPr wrap="square" rtlCol="0">
            <a:spAutoFit/>
          </a:bodyPr>
          <a:lstStyle/>
          <a:p>
            <a:pPr algn="ctr"/>
            <a:r>
              <a:rPr lang="en-US" sz="8800" dirty="0" err="1">
                <a:latin typeface="Lucida Sans" panose="020B0602030504020204" pitchFamily="34" charset="0"/>
              </a:rPr>
              <a:t>Route_Dynamics</a:t>
            </a:r>
            <a:r>
              <a:rPr lang="en-US" sz="8800" dirty="0">
                <a:latin typeface="Lucida Sans" panose="020B0602030504020204" pitchFamily="34" charset="0"/>
              </a:rPr>
              <a:t>: An open-source package for visualizing and ranking transit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 Yohan, 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109808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381598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004081" y="30474150"/>
            <a:ext cx="26356004" cy="120032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6983437" y="30392176"/>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01023" y="23246251"/>
            <a:ext cx="12801600" cy="769441"/>
          </a:xfrm>
          <a:prstGeom prst="rect">
            <a:avLst/>
          </a:prstGeom>
          <a:solidFill>
            <a:schemeClr val="bg1"/>
          </a:solidFill>
          <a:ln>
            <a:solidFill>
              <a:schemeClr val="accent1"/>
            </a:solidFill>
          </a:ln>
        </p:spPr>
        <p:txBody>
          <a:bodyPr wrap="square" rtlCol="0">
            <a:spAutoFit/>
          </a:bodyPr>
          <a:lstStyle/>
          <a:p>
            <a:pPr algn="ctr"/>
            <a:r>
              <a:rPr lang="en-US" sz="4400" dirty="0"/>
              <a:t>Input Data Types and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based on road grade.</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370250" y="27546680"/>
            <a:ext cx="19970426"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points along the route for a smoother elevation profile</a:t>
            </a:r>
          </a:p>
          <a:p>
            <a:pPr marL="571500" indent="-571500">
              <a:buFont typeface="Arial" panose="020B0604020202020204" pitchFamily="34" charset="0"/>
              <a:buChar char="•"/>
            </a:pPr>
            <a:r>
              <a:rPr lang="en-US" sz="3600" dirty="0"/>
              <a:t>Combine elevation surface and terrain models to account for bridges and overpasses</a:t>
            </a:r>
          </a:p>
          <a:p>
            <a:pPr marL="571500" indent="-571500">
              <a:buFont typeface="Arial" panose="020B0604020202020204" pitchFamily="34" charset="0"/>
              <a:buChar char="•"/>
            </a:pPr>
            <a:r>
              <a:rPr lang="en-US" sz="3600" dirty="0"/>
              <a:t>Create Python package for data cleaning</a:t>
            </a:r>
          </a:p>
          <a:p>
            <a:pPr marL="571500" indent="-571500">
              <a:buFont typeface="Arial" panose="020B0604020202020204" pitchFamily="34" charset="0"/>
              <a:buChar char="•"/>
            </a:pPr>
            <a:r>
              <a:rPr lang="en-US" sz="3600" dirty="0"/>
              <a:t>Add stress parameters to get a better estimate of battery fatigue</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05" y="24228523"/>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11643046" y="25788889"/>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13111572" y="2383788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16319"/>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11173625" y="31016319"/>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5073268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a:t>Method 1 (10</a:t>
                      </a:r>
                      <a:r>
                        <a:rPr lang="en-US" sz="3600" baseline="30000" dirty="0"/>
                        <a:t>-4</a:t>
                      </a:r>
                      <a:r>
                        <a:rPr lang="en-US" sz="3600" dirty="0"/>
                        <a:t>)</a:t>
                      </a:r>
                    </a:p>
                  </a:txBody>
                  <a:tcPr anchor="ctr"/>
                </a:tc>
                <a:tc>
                  <a:txBody>
                    <a:bodyPr/>
                    <a:lstStyle/>
                    <a:p>
                      <a:pPr algn="ctr"/>
                      <a:r>
                        <a:rPr lang="en-US" sz="3600" dirty="0"/>
                        <a:t>Method 2 (10</a:t>
                      </a:r>
                      <a:r>
                        <a:rPr lang="en-US" sz="3600" baseline="30000" dirty="0"/>
                        <a:t>-2</a:t>
                      </a:r>
                      <a:r>
                        <a:rPr lang="en-US" sz="3600" dirty="0"/>
                        <a:t>)</a:t>
                      </a:r>
                    </a:p>
                  </a:txBody>
                  <a:tcPr anchor="ctr"/>
                </a:tc>
                <a:tc>
                  <a:txBody>
                    <a:bodyPr/>
                    <a:lstStyle/>
                    <a:p>
                      <a:pPr algn="ctr"/>
                      <a:r>
                        <a:rPr lang="en-US" sz="3600" dirty="0"/>
                        <a:t>Method 3 (10</a:t>
                      </a:r>
                      <a:r>
                        <a:rPr lang="en-US" sz="3600" baseline="30000" dirty="0"/>
                        <a:t>-4</a:t>
                      </a:r>
                      <a:r>
                        <a:rPr lang="en-US" sz="3600" dirty="0"/>
                        <a:t>)</a:t>
                      </a:r>
                    </a:p>
                  </a:txBody>
                  <a:tcPr anchor="ctr"/>
                </a:tc>
                <a:tc>
                  <a:txBody>
                    <a:bodyPr/>
                    <a:lstStyle/>
                    <a:p>
                      <a:pPr algn="ctr"/>
                      <a:r>
                        <a:rPr lang="en-US" sz="3600" dirty="0"/>
                        <a:t>Method 4 (10</a:t>
                      </a:r>
                      <a:r>
                        <a:rPr lang="en-US" sz="3600" baseline="30000" dirty="0"/>
                        <a:t>-4</a:t>
                      </a:r>
                      <a:r>
                        <a:rPr lang="en-US" sz="3600" dirty="0"/>
                        <a:t>)</a:t>
                      </a:r>
                    </a:p>
                  </a:txBody>
                  <a:tcPr anchor="ctr"/>
                </a:tc>
                <a:extLst>
                  <a:ext uri="{0D108BD9-81ED-4DB2-BD59-A6C34878D82A}">
                    <a16:rowId xmlns:a16="http://schemas.microsoft.com/office/drawing/2014/main" val="817066211"/>
                  </a:ext>
                </a:extLst>
              </a:tr>
              <a:tr h="737990">
                <a:tc>
                  <a:txBody>
                    <a:bodyPr/>
                    <a:lstStyle/>
                    <a:p>
                      <a:pPr algn="ctr"/>
                      <a:r>
                        <a:rPr lang="en-US" sz="3600" dirty="0"/>
                        <a:t>Route 40</a:t>
                      </a:r>
                    </a:p>
                  </a:txBody>
                  <a:tcPr anchor="ctr"/>
                </a:tc>
                <a:tc>
                  <a:txBody>
                    <a:bodyPr/>
                    <a:lstStyle/>
                    <a:p>
                      <a:pPr algn="ctr"/>
                      <a:r>
                        <a:rPr lang="en-US" sz="3600" dirty="0"/>
                        <a:t>3.30</a:t>
                      </a:r>
                    </a:p>
                  </a:txBody>
                  <a:tcPr anchor="ctr"/>
                </a:tc>
                <a:tc>
                  <a:txBody>
                    <a:bodyPr/>
                    <a:lstStyle/>
                    <a:p>
                      <a:pPr algn="ctr"/>
                      <a:r>
                        <a:rPr lang="en-US" sz="3600" dirty="0"/>
                        <a:t>2.17</a:t>
                      </a:r>
                    </a:p>
                  </a:txBody>
                  <a:tcPr anchor="ctr"/>
                </a:tc>
                <a:tc>
                  <a:txBody>
                    <a:bodyPr/>
                    <a:lstStyle/>
                    <a:p>
                      <a:pPr algn="ctr"/>
                      <a:r>
                        <a:rPr lang="en-US" sz="3600" dirty="0"/>
                        <a:t>1.69</a:t>
                      </a:r>
                    </a:p>
                  </a:txBody>
                  <a:tcPr anchor="ctr"/>
                </a:tc>
                <a:tc>
                  <a:txBody>
                    <a:bodyPr/>
                    <a:lstStyle/>
                    <a:p>
                      <a:pPr algn="ctr"/>
                      <a:r>
                        <a:rPr lang="en-US" sz="3600" dirty="0"/>
                        <a:t>-1.60</a:t>
                      </a:r>
                    </a:p>
                  </a:txBody>
                  <a:tcPr anchor="ctr"/>
                </a:tc>
                <a:extLst>
                  <a:ext uri="{0D108BD9-81ED-4DB2-BD59-A6C34878D82A}">
                    <a16:rowId xmlns:a16="http://schemas.microsoft.com/office/drawing/2014/main" val="3407320133"/>
                  </a:ext>
                </a:extLst>
              </a:tr>
              <a:tr h="737990">
                <a:tc>
                  <a:txBody>
                    <a:bodyPr/>
                    <a:lstStyle/>
                    <a:p>
                      <a:pPr algn="ctr"/>
                      <a:r>
                        <a:rPr lang="en-US" sz="3600" dirty="0"/>
                        <a:t>Route 45</a:t>
                      </a:r>
                    </a:p>
                  </a:txBody>
                  <a:tcPr anchor="ctr"/>
                </a:tc>
                <a:tc>
                  <a:txBody>
                    <a:bodyPr/>
                    <a:lstStyle/>
                    <a:p>
                      <a:pPr algn="ctr"/>
                      <a:r>
                        <a:rPr lang="en-US" sz="3600" dirty="0"/>
                        <a:t>3.58</a:t>
                      </a:r>
                    </a:p>
                  </a:txBody>
                  <a:tcPr anchor="ctr"/>
                </a:tc>
                <a:tc>
                  <a:txBody>
                    <a:bodyPr/>
                    <a:lstStyle/>
                    <a:p>
                      <a:pPr algn="ctr"/>
                      <a:r>
                        <a:rPr lang="en-US" sz="3600" dirty="0"/>
                        <a:t>2.22</a:t>
                      </a:r>
                    </a:p>
                  </a:txBody>
                  <a:tcPr anchor="ctr"/>
                </a:tc>
                <a:tc>
                  <a:txBody>
                    <a:bodyPr/>
                    <a:lstStyle/>
                    <a:p>
                      <a:pPr algn="ctr"/>
                      <a:r>
                        <a:rPr lang="en-US" sz="3600" dirty="0"/>
                        <a:t>2.04</a:t>
                      </a:r>
                    </a:p>
                  </a:txBody>
                  <a:tcPr anchor="ctr"/>
                </a:tc>
                <a:tc>
                  <a:txBody>
                    <a:bodyPr/>
                    <a:lstStyle/>
                    <a:p>
                      <a:pPr algn="ctr"/>
                      <a:r>
                        <a:rPr lang="en-US" sz="3600" dirty="0"/>
                        <a:t>-1.55</a:t>
                      </a:r>
                    </a:p>
                  </a:txBody>
                  <a:tcPr anchor="ctr"/>
                </a:tc>
                <a:extLst>
                  <a:ext uri="{0D108BD9-81ED-4DB2-BD59-A6C34878D82A}">
                    <a16:rowId xmlns:a16="http://schemas.microsoft.com/office/drawing/2014/main" val="2204422420"/>
                  </a:ext>
                </a:extLst>
              </a:tr>
              <a:tr h="737990">
                <a:tc>
                  <a:txBody>
                    <a:bodyPr/>
                    <a:lstStyle/>
                    <a:p>
                      <a:pPr algn="ctr"/>
                      <a:r>
                        <a:rPr lang="en-US" sz="3600" dirty="0"/>
                        <a:t>Route 48</a:t>
                      </a:r>
                    </a:p>
                  </a:txBody>
                  <a:tcPr anchor="ctr"/>
                </a:tc>
                <a:tc>
                  <a:txBody>
                    <a:bodyPr/>
                    <a:lstStyle/>
                    <a:p>
                      <a:pPr algn="ctr"/>
                      <a:r>
                        <a:rPr lang="en-US" sz="3600" dirty="0">
                          <a:solidFill>
                            <a:srgbClr val="FF0000"/>
                          </a:solidFill>
                        </a:rPr>
                        <a:t>6.85</a:t>
                      </a:r>
                    </a:p>
                  </a:txBody>
                  <a:tcPr anchor="ctr"/>
                </a:tc>
                <a:tc>
                  <a:txBody>
                    <a:bodyPr/>
                    <a:lstStyle/>
                    <a:p>
                      <a:pPr algn="ctr"/>
                      <a:r>
                        <a:rPr lang="en-US" sz="3600" dirty="0">
                          <a:solidFill>
                            <a:srgbClr val="FF0000"/>
                          </a:solidFill>
                        </a:rPr>
                        <a:t>2.88</a:t>
                      </a:r>
                    </a:p>
                  </a:txBody>
                  <a:tcPr anchor="ctr"/>
                </a:tc>
                <a:tc>
                  <a:txBody>
                    <a:bodyPr/>
                    <a:lstStyle/>
                    <a:p>
                      <a:pPr algn="ctr"/>
                      <a:r>
                        <a:rPr lang="en-US" sz="3600" dirty="0">
                          <a:solidFill>
                            <a:srgbClr val="FF0000"/>
                          </a:solidFill>
                        </a:rPr>
                        <a:t>3.96</a:t>
                      </a:r>
                    </a:p>
                  </a:txBody>
                  <a:tcPr anchor="ctr"/>
                </a:tc>
                <a:tc>
                  <a:txBody>
                    <a:bodyPr/>
                    <a:lstStyle/>
                    <a:p>
                      <a:pPr algn="ctr"/>
                      <a:r>
                        <a:rPr lang="en-US" sz="3600" dirty="0">
                          <a:solidFill>
                            <a:srgbClr val="FF0000"/>
                          </a:solidFill>
                        </a:rPr>
                        <a:t>-2.90</a:t>
                      </a:r>
                    </a:p>
                  </a:txBody>
                  <a:tcPr anchor="ctr"/>
                </a:tc>
                <a:extLst>
                  <a:ext uri="{0D108BD9-81ED-4DB2-BD59-A6C34878D82A}">
                    <a16:rowId xmlns:a16="http://schemas.microsoft.com/office/drawing/2014/main" val="860118513"/>
                  </a:ext>
                </a:extLst>
              </a:tr>
              <a:tr h="737990">
                <a:tc>
                  <a:txBody>
                    <a:bodyPr/>
                    <a:lstStyle/>
                    <a:p>
                      <a:pPr algn="ctr"/>
                      <a:r>
                        <a:rPr lang="en-US" sz="3600" dirty="0"/>
                        <a:t>Route 50</a:t>
                      </a:r>
                    </a:p>
                  </a:txBody>
                  <a:tcPr anchor="ctr"/>
                </a:tc>
                <a:tc>
                  <a:txBody>
                    <a:bodyPr/>
                    <a:lstStyle/>
                    <a:p>
                      <a:pPr algn="ctr"/>
                      <a:r>
                        <a:rPr lang="en-US" sz="3600" dirty="0"/>
                        <a:t>6.84</a:t>
                      </a:r>
                    </a:p>
                  </a:txBody>
                  <a:tcPr anchor="ctr"/>
                </a:tc>
                <a:tc>
                  <a:txBody>
                    <a:bodyPr/>
                    <a:lstStyle/>
                    <a:p>
                      <a:pPr algn="ctr"/>
                      <a:r>
                        <a:rPr lang="en-US" sz="3600" dirty="0"/>
                        <a:t>2.75</a:t>
                      </a:r>
                    </a:p>
                  </a:txBody>
                  <a:tcPr anchor="ctr"/>
                </a:tc>
                <a:tc>
                  <a:txBody>
                    <a:bodyPr/>
                    <a:lstStyle/>
                    <a:p>
                      <a:pPr algn="ctr"/>
                      <a:r>
                        <a:rPr lang="en-US" sz="3600" dirty="0"/>
                        <a:t>3.33</a:t>
                      </a:r>
                    </a:p>
                  </a:txBody>
                  <a:tcPr anchor="ctr"/>
                </a:tc>
                <a:tc>
                  <a:txBody>
                    <a:bodyPr/>
                    <a:lstStyle/>
                    <a:p>
                      <a:pPr algn="ctr"/>
                      <a:r>
                        <a:rPr lang="en-US" sz="3600" dirty="0"/>
                        <a:t>-3.51</a:t>
                      </a:r>
                    </a:p>
                  </a:txBody>
                  <a:tcPr anchor="ctr"/>
                </a:tc>
                <a:extLst>
                  <a:ext uri="{0D108BD9-81ED-4DB2-BD59-A6C34878D82A}">
                    <a16:rowId xmlns:a16="http://schemas.microsoft.com/office/drawing/2014/main" val="3124136734"/>
                  </a:ext>
                </a:extLst>
              </a:tr>
              <a:tr h="737990">
                <a:tc>
                  <a:txBody>
                    <a:bodyPr/>
                    <a:lstStyle/>
                    <a:p>
                      <a:pPr algn="ctr"/>
                      <a:r>
                        <a:rPr lang="en-US" sz="3600" dirty="0"/>
                        <a:t>Route 75</a:t>
                      </a:r>
                    </a:p>
                  </a:txBody>
                  <a:tcPr anchor="ctr"/>
                </a:tc>
                <a:tc>
                  <a:txBody>
                    <a:bodyPr/>
                    <a:lstStyle/>
                    <a:p>
                      <a:pPr algn="ctr"/>
                      <a:r>
                        <a:rPr lang="en-US" sz="3600" dirty="0"/>
                        <a:t>6.03</a:t>
                      </a:r>
                    </a:p>
                  </a:txBody>
                  <a:tcPr anchor="ctr"/>
                </a:tc>
                <a:tc>
                  <a:txBody>
                    <a:bodyPr/>
                    <a:lstStyle/>
                    <a:p>
                      <a:pPr algn="ctr"/>
                      <a:r>
                        <a:rPr lang="en-US" sz="3600" dirty="0"/>
                        <a:t>2.67</a:t>
                      </a:r>
                    </a:p>
                  </a:txBody>
                  <a:tcPr anchor="ctr"/>
                </a:tc>
                <a:tc>
                  <a:txBody>
                    <a:bodyPr/>
                    <a:lstStyle/>
                    <a:p>
                      <a:pPr algn="ctr"/>
                      <a:r>
                        <a:rPr lang="en-US" sz="3600" dirty="0"/>
                        <a:t>3.32</a:t>
                      </a:r>
                    </a:p>
                  </a:txBody>
                  <a:tcPr anchor="ctr"/>
                </a:tc>
                <a:tc>
                  <a:txBody>
                    <a:bodyPr/>
                    <a:lstStyle/>
                    <a:p>
                      <a:pPr algn="ctr"/>
                      <a:r>
                        <a:rPr lang="en-US" sz="3600" dirty="0"/>
                        <a:t>-2.71</a:t>
                      </a:r>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p>
          <a:p>
            <a:r>
              <a:rPr lang="en-US" sz="3200" dirty="0"/>
              <a:t>4)  Metric = </a:t>
            </a:r>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1679021" y="1509015"/>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3101178" y="1032747"/>
            <a:ext cx="10235944" cy="3655694"/>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33143" y="12484235"/>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a:cxnSpLocks/>
              <a:endCxn id="167" idx="1"/>
            </p:cNvCxnSpPr>
            <p:nvPr/>
          </p:nvCxnSpPr>
          <p:spPr>
            <a:xfrm>
              <a:off x="3971498" y="566382"/>
              <a:ext cx="484496" cy="1808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a:cxnSpLocks/>
            </p:cNvCxnSpPr>
            <p:nvPr/>
          </p:nvCxnSpPr>
          <p:spPr>
            <a:xfrm flipV="1">
              <a:off x="3971498" y="1475190"/>
              <a:ext cx="427680" cy="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road grade</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pic>
        <p:nvPicPr>
          <p:cNvPr id="19" name="Picture 18">
            <a:extLst>
              <a:ext uri="{FF2B5EF4-FFF2-40B4-BE49-F238E27FC236}">
                <a16:creationId xmlns:a16="http://schemas.microsoft.com/office/drawing/2014/main" id="{C6242978-E1CD-408F-9504-71808865EFBA}"/>
              </a:ext>
            </a:extLst>
          </p:cNvPr>
          <p:cNvPicPr>
            <a:picLocks noChangeAspect="1"/>
          </p:cNvPicPr>
          <p:nvPr/>
        </p:nvPicPr>
        <p:blipFill>
          <a:blip r:embed="rId21"/>
          <a:stretch>
            <a:fillRect/>
          </a:stretch>
        </p:blipFill>
        <p:spPr>
          <a:xfrm>
            <a:off x="46691256" y="21922350"/>
            <a:ext cx="14447532" cy="3631061"/>
          </a:xfrm>
          <a:prstGeom prst="rect">
            <a:avLst/>
          </a:prstGeom>
        </p:spPr>
      </p:pic>
      <p:sp>
        <p:nvSpPr>
          <p:cNvPr id="32" name="Rectangle: Rounded Corners 31">
            <a:extLst>
              <a:ext uri="{FF2B5EF4-FFF2-40B4-BE49-F238E27FC236}">
                <a16:creationId xmlns:a16="http://schemas.microsoft.com/office/drawing/2014/main" id="{49DA1C47-B267-4655-B1E3-E0625AFBB026}"/>
              </a:ext>
            </a:extLst>
          </p:cNvPr>
          <p:cNvSpPr/>
          <p:nvPr/>
        </p:nvSpPr>
        <p:spPr>
          <a:xfrm>
            <a:off x="933143" y="19161387"/>
            <a:ext cx="15459335" cy="318339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2710A630-3691-40F3-96A4-2795EAB624C9}"/>
              </a:ext>
            </a:extLst>
          </p:cNvPr>
          <p:cNvCxnSpPr>
            <a:cxnSpLocks/>
          </p:cNvCxnSpPr>
          <p:nvPr/>
        </p:nvCxnSpPr>
        <p:spPr>
          <a:xfrm>
            <a:off x="2479016"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B5DA89-2970-456A-B59B-584B7840CE21}"/>
              </a:ext>
            </a:extLst>
          </p:cNvPr>
          <p:cNvCxnSpPr>
            <a:cxnSpLocks/>
          </p:cNvCxnSpPr>
          <p:nvPr/>
        </p:nvCxnSpPr>
        <p:spPr>
          <a:xfrm>
            <a:off x="6521028"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2300F8E-51FB-4139-AA74-5AA449890F17}"/>
              </a:ext>
            </a:extLst>
          </p:cNvPr>
          <p:cNvCxnSpPr>
            <a:cxnSpLocks/>
          </p:cNvCxnSpPr>
          <p:nvPr/>
        </p:nvCxnSpPr>
        <p:spPr>
          <a:xfrm>
            <a:off x="10494801"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FE08A21-7C8B-4E9B-BB4B-A881A478711B}"/>
              </a:ext>
            </a:extLst>
          </p:cNvPr>
          <p:cNvCxnSpPr>
            <a:cxnSpLocks/>
          </p:cNvCxnSpPr>
          <p:nvPr/>
        </p:nvCxnSpPr>
        <p:spPr>
          <a:xfrm>
            <a:off x="14714234"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BD431186-FEBB-4AF3-82E7-B23D59BE58B6}"/>
              </a:ext>
            </a:extLst>
          </p:cNvPr>
          <p:cNvSpPr/>
          <p:nvPr/>
        </p:nvSpPr>
        <p:spPr>
          <a:xfrm>
            <a:off x="1033000" y="19908829"/>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Shapefile</a:t>
            </a:r>
          </a:p>
          <a:p>
            <a:pPr marL="342900" indent="-342900">
              <a:buFont typeface="Wingdings" panose="05000000000000000000" pitchFamily="2" charset="2"/>
              <a:buChar char="§"/>
            </a:pPr>
            <a:r>
              <a:rPr lang="en-US" sz="2400" dirty="0"/>
              <a:t>Rasterstats</a:t>
            </a:r>
          </a:p>
          <a:p>
            <a:pPr marL="342900" indent="-342900">
              <a:buFont typeface="Wingdings" panose="05000000000000000000" pitchFamily="2" charset="2"/>
              <a:buChar char="§"/>
            </a:pPr>
            <a:r>
              <a:rPr lang="en-US" sz="2400" dirty="0"/>
              <a:t>Pandas</a:t>
            </a:r>
          </a:p>
        </p:txBody>
      </p:sp>
      <p:sp>
        <p:nvSpPr>
          <p:cNvPr id="78" name="Rectangle: Rounded Corners 77">
            <a:extLst>
              <a:ext uri="{FF2B5EF4-FFF2-40B4-BE49-F238E27FC236}">
                <a16:creationId xmlns:a16="http://schemas.microsoft.com/office/drawing/2014/main" id="{42906FF3-93C7-4F1F-B2A5-9ECEF2FD5749}"/>
              </a:ext>
            </a:extLst>
          </p:cNvPr>
          <p:cNvSpPr/>
          <p:nvPr/>
        </p:nvSpPr>
        <p:spPr>
          <a:xfrm>
            <a:off x="4942857" y="19875848"/>
            <a:ext cx="3095068" cy="223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ArcGIS/ArcMap</a:t>
            </a:r>
          </a:p>
          <a:p>
            <a:pPr marL="285750" indent="-285750">
              <a:buFont typeface="Wingdings" panose="05000000000000000000" pitchFamily="2" charset="2"/>
              <a:buChar char="§"/>
            </a:pPr>
            <a:r>
              <a:rPr lang="en-US" sz="2400" dirty="0"/>
              <a:t>Geopandas</a:t>
            </a:r>
          </a:p>
          <a:p>
            <a:pPr marL="285750" indent="-285750">
              <a:buFont typeface="Wingdings" panose="05000000000000000000" pitchFamily="2" charset="2"/>
              <a:buChar char="§"/>
            </a:pPr>
            <a:r>
              <a:rPr lang="en-US" sz="2400" dirty="0"/>
              <a:t>Rasterio</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endParaRPr lang="en-US" dirty="0"/>
          </a:p>
        </p:txBody>
      </p:sp>
      <p:sp>
        <p:nvSpPr>
          <p:cNvPr id="79" name="Rectangle: Rounded Corners 78">
            <a:extLst>
              <a:ext uri="{FF2B5EF4-FFF2-40B4-BE49-F238E27FC236}">
                <a16:creationId xmlns:a16="http://schemas.microsoft.com/office/drawing/2014/main" id="{344ADF25-4158-4860-BC9F-883CD63720B5}"/>
              </a:ext>
            </a:extLst>
          </p:cNvPr>
          <p:cNvSpPr/>
          <p:nvPr/>
        </p:nvSpPr>
        <p:spPr>
          <a:xfrm>
            <a:off x="9102548" y="19875847"/>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Shapely</a:t>
            </a:r>
          </a:p>
          <a:p>
            <a:pPr marL="342900" indent="-342900">
              <a:buFont typeface="Wingdings" panose="05000000000000000000" pitchFamily="2" charset="2"/>
              <a:buChar char="§"/>
            </a:pPr>
            <a:r>
              <a:rPr lang="en-US" sz="2400" dirty="0"/>
              <a:t>Geopy</a:t>
            </a:r>
          </a:p>
          <a:p>
            <a:pPr marL="342900" indent="-342900">
              <a:buFont typeface="Wingdings" panose="05000000000000000000" pitchFamily="2" charset="2"/>
              <a:buChar char="§"/>
            </a:pPr>
            <a:r>
              <a:rPr lang="en-US" sz="2400" dirty="0"/>
              <a:t>Pandas</a:t>
            </a:r>
          </a:p>
          <a:p>
            <a:pPr marL="342900" indent="-342900">
              <a:buFont typeface="Wingdings" panose="05000000000000000000" pitchFamily="2" charset="2"/>
              <a:buChar char="§"/>
            </a:pPr>
            <a:r>
              <a:rPr lang="en-US" sz="2400" dirty="0"/>
              <a:t>Numpy</a:t>
            </a:r>
          </a:p>
        </p:txBody>
      </p:sp>
      <p:sp>
        <p:nvSpPr>
          <p:cNvPr id="80" name="Rectangle: Rounded Corners 79">
            <a:extLst>
              <a:ext uri="{FF2B5EF4-FFF2-40B4-BE49-F238E27FC236}">
                <a16:creationId xmlns:a16="http://schemas.microsoft.com/office/drawing/2014/main" id="{BE05BA18-8E4B-4D14-996F-9A92F88A903D}"/>
              </a:ext>
            </a:extLst>
          </p:cNvPr>
          <p:cNvSpPr/>
          <p:nvPr/>
        </p:nvSpPr>
        <p:spPr>
          <a:xfrm>
            <a:off x="13152357" y="19875847"/>
            <a:ext cx="3095068" cy="22641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Folium</a:t>
            </a:r>
          </a:p>
          <a:p>
            <a:pPr marL="285750" indent="-285750">
              <a:buFont typeface="Wingdings" panose="05000000000000000000" pitchFamily="2" charset="2"/>
              <a:buChar char="§"/>
            </a:pPr>
            <a:r>
              <a:rPr lang="en-US" sz="2400" dirty="0"/>
              <a:t>Matplotlib</a:t>
            </a:r>
          </a:p>
          <a:p>
            <a:pPr marL="285750" indent="-285750">
              <a:buFont typeface="Wingdings" panose="05000000000000000000" pitchFamily="2" charset="2"/>
              <a:buChar char="§"/>
            </a:pPr>
            <a:r>
              <a:rPr lang="en-US" sz="2400" dirty="0"/>
              <a:t>Branca</a:t>
            </a:r>
          </a:p>
          <a:p>
            <a:pPr marL="285750" indent="-285750">
              <a:buFont typeface="Wingdings" panose="05000000000000000000" pitchFamily="2" charset="2"/>
              <a:buChar char="§"/>
            </a:pPr>
            <a:r>
              <a:rPr lang="en-US" sz="2400" dirty="0"/>
              <a:t>Json</a:t>
            </a:r>
          </a:p>
        </p:txBody>
      </p:sp>
      <p:sp>
        <p:nvSpPr>
          <p:cNvPr id="81" name="Text Box 36">
            <a:extLst>
              <a:ext uri="{FF2B5EF4-FFF2-40B4-BE49-F238E27FC236}">
                <a16:creationId xmlns:a16="http://schemas.microsoft.com/office/drawing/2014/main" id="{DAEEAF80-E990-4857-BA72-486E19C79FC5}"/>
              </a:ext>
            </a:extLst>
          </p:cNvPr>
          <p:cNvSpPr txBox="1"/>
          <p:nvPr/>
        </p:nvSpPr>
        <p:spPr>
          <a:xfrm>
            <a:off x="7418581" y="19185847"/>
            <a:ext cx="2188246" cy="62186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Packages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7" name="Picture 36">
            <a:extLst>
              <a:ext uri="{FF2B5EF4-FFF2-40B4-BE49-F238E27FC236}">
                <a16:creationId xmlns:a16="http://schemas.microsoft.com/office/drawing/2014/main" id="{446FA929-9F0A-4B5E-B39C-A0826CB54A5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50524" y="25901514"/>
            <a:ext cx="3955906" cy="4490662"/>
          </a:xfrm>
          <a:prstGeom prst="rect">
            <a:avLst/>
          </a:prstGeom>
        </p:spPr>
      </p:pic>
      <p:sp>
        <p:nvSpPr>
          <p:cNvPr id="38" name="Arrow: Right 37">
            <a:extLst>
              <a:ext uri="{FF2B5EF4-FFF2-40B4-BE49-F238E27FC236}">
                <a16:creationId xmlns:a16="http://schemas.microsoft.com/office/drawing/2014/main" id="{F2578BD2-6C58-4F33-B4BE-8AA108ABD226}"/>
              </a:ext>
            </a:extLst>
          </p:cNvPr>
          <p:cNvSpPr/>
          <p:nvPr/>
        </p:nvSpPr>
        <p:spPr>
          <a:xfrm>
            <a:off x="4663849" y="27196155"/>
            <a:ext cx="1935520" cy="1673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E1FB7FA-3F6E-4EF1-86BC-416D0F794238}"/>
              </a:ext>
            </a:extLst>
          </p:cNvPr>
          <p:cNvSpPr txBox="1"/>
          <p:nvPr/>
        </p:nvSpPr>
        <p:spPr>
          <a:xfrm>
            <a:off x="7761170" y="31016319"/>
            <a:ext cx="2286001" cy="584775"/>
          </a:xfrm>
          <a:prstGeom prst="rect">
            <a:avLst/>
          </a:prstGeom>
          <a:noFill/>
        </p:spPr>
        <p:txBody>
          <a:bodyPr wrap="square" rtlCol="0">
            <a:spAutoFit/>
          </a:bodyPr>
          <a:lstStyle/>
          <a:p>
            <a:r>
              <a:rPr lang="en-US" sz="3200" dirty="0"/>
              <a:t>Clean routes</a:t>
            </a:r>
          </a:p>
        </p:txBody>
      </p:sp>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3567</TotalTime>
  <Words>353</Words>
  <Application>Microsoft Office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Lucida Sans</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Erica E Eggleton</cp:lastModifiedBy>
  <cp:revision>54</cp:revision>
  <dcterms:created xsi:type="dcterms:W3CDTF">2018-08-27T02:37:43Z</dcterms:created>
  <dcterms:modified xsi:type="dcterms:W3CDTF">2019-03-14T03:47:28Z</dcterms:modified>
</cp:coreProperties>
</file>